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Caveat" panose="020B0604020202020204" charset="0"/>
      <p:regular r:id="rId10"/>
      <p:bold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77CEE-3BDB-4F68-9F33-A1BCCC528798}">
  <a:tblStyle styleId="{7E677CEE-3BDB-4F68-9F33-A1BCCC528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7AE03E96-D624-4E89-94A2-1BD8BC392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FB89229D-5A6A-41B8-8779-76C1F8324A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9fe20192a6_0_0:notes">
            <a:extLst>
              <a:ext uri="{FF2B5EF4-FFF2-40B4-BE49-F238E27FC236}">
                <a16:creationId xmlns:a16="http://schemas.microsoft.com/office/drawing/2014/main" id="{592E92ED-1C3A-4024-8164-F1ED01C2C4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g9fe20192a6_0_0:notes">
            <a:extLst>
              <a:ext uri="{FF2B5EF4-FFF2-40B4-BE49-F238E27FC236}">
                <a16:creationId xmlns:a16="http://schemas.microsoft.com/office/drawing/2014/main" id="{9657EDA3-885A-47A5-B29A-11F66FC4E5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Fats should be no greater than 4 servings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5;g9fe20192a6_0_15:notes">
            <a:extLst>
              <a:ext uri="{FF2B5EF4-FFF2-40B4-BE49-F238E27FC236}">
                <a16:creationId xmlns:a16="http://schemas.microsoft.com/office/drawing/2014/main" id="{CEE42857-30E1-40E6-BF13-67E87370F7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" name="Google Shape;66;g9fe20192a6_0_15:notes">
            <a:extLst>
              <a:ext uri="{FF2B5EF4-FFF2-40B4-BE49-F238E27FC236}">
                <a16:creationId xmlns:a16="http://schemas.microsoft.com/office/drawing/2014/main" id="{B6CFB92D-F9A2-462D-ACBA-FAABC786A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spcFirstLastPara="1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pPr>
            <a:r>
              <a:rPr lang="en" sz="1100">
                <a:sym typeface="Arial"/>
              </a:rPr>
              <a:t>Seafood: </a:t>
            </a:r>
            <a:r>
              <a:rPr lang="en" sz="1200">
                <a:solidFill>
                  <a:srgbClr val="0F1934"/>
                </a:solidFill>
                <a:highlight>
                  <a:srgbClr val="FFFFFF"/>
                </a:highlight>
                <a:sym typeface="Arial"/>
              </a:rPr>
              <a:t>By eating fish that contain mercury, you can pass the metal to your baby during pregnancy. This can cause brain damage and affect your baby’s hearing and vision.</a:t>
            </a:r>
            <a:endParaRPr sz="1200">
              <a:solidFill>
                <a:srgbClr val="0F1934"/>
              </a:solidFill>
              <a:highlight>
                <a:srgbClr val="FFFFFF"/>
              </a:highlight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pPr>
            <a:endParaRPr sz="1200">
              <a:solidFill>
                <a:srgbClr val="0F1934"/>
              </a:solidFill>
              <a:highlight>
                <a:srgbClr val="FFFFFF"/>
              </a:highlight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pPr>
            <a:r>
              <a:rPr lang="en" sz="1200">
                <a:solidFill>
                  <a:srgbClr val="0F1934"/>
                </a:solidFill>
                <a:highlight>
                  <a:srgbClr val="FFFFFF"/>
                </a:highlight>
                <a:sym typeface="Arial"/>
              </a:rPr>
              <a:t>Alcohol: There is no known safe amount of alcohol to drink while you’re pregnant.</a:t>
            </a:r>
            <a:endParaRPr sz="1200">
              <a:solidFill>
                <a:srgbClr val="0F1934"/>
              </a:solidFill>
              <a:highlight>
                <a:srgbClr val="FFFFFF"/>
              </a:highlight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3;ga770ec34b6_0_0:notes">
            <a:extLst>
              <a:ext uri="{FF2B5EF4-FFF2-40B4-BE49-F238E27FC236}">
                <a16:creationId xmlns:a16="http://schemas.microsoft.com/office/drawing/2014/main" id="{61286E64-B9A6-4BCD-B0CE-60FCEB41741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74;ga770ec34b6_0_0:notes">
            <a:extLst>
              <a:ext uri="{FF2B5EF4-FFF2-40B4-BE49-F238E27FC236}">
                <a16:creationId xmlns:a16="http://schemas.microsoft.com/office/drawing/2014/main" id="{DF7427D5-BC80-41C7-8A41-4E29A9D333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1;g9fe20192a6_0_28:notes">
            <a:extLst>
              <a:ext uri="{FF2B5EF4-FFF2-40B4-BE49-F238E27FC236}">
                <a16:creationId xmlns:a16="http://schemas.microsoft.com/office/drawing/2014/main" id="{5C3E51C1-A19C-46D3-8054-6B9A2F1417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2;g9fe20192a6_0_28:notes">
            <a:extLst>
              <a:ext uri="{FF2B5EF4-FFF2-40B4-BE49-F238E27FC236}">
                <a16:creationId xmlns:a16="http://schemas.microsoft.com/office/drawing/2014/main" id="{6265BBAD-AFC5-4A86-9B6A-F20EBC12C5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41E14ABB-430D-4C49-AD3E-A781B92BEB8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3549A-BED0-4591-9109-956B1774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8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CAED2C4F-902C-4310-AA1A-D44B88515CE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5C05-86B8-498B-8B0C-0733E4032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7D7F0682-C96B-4F1C-9F44-3E013AE2941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6485-6E78-4D3A-969F-BA62858F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7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CD056456-4AAC-4B6F-87C0-45FB8E42ECB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B69FC-00C2-4641-A0EF-3608D9E31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37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2B36CD98-C23F-4720-A95A-B28D4A12721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C1DC6-DF8B-4CB1-A560-DC49088C8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7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6935EEED-12FF-433D-A87B-7CEB5E81B72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636D0-E4EB-4C1C-A319-4F1F520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6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17C8E1C8-8F95-48FC-A765-FED96D153EE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0C09F-C836-4211-8687-296F102B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5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375240AF-A076-4875-8F0D-09E0B810238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EC014-B8CA-4DD2-895E-9FFC40824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5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8B4A841-80F5-4E25-B651-24D72C00CFF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2BFA9-C392-4F6E-A892-315A893CF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9FF728D5-F653-4168-9A39-4D724E01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80137167-7A6A-418D-95D7-AA785F62FA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57829-F75F-4BF6-97DE-2B4B8B79C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7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85A4B33-1390-44E3-BF5C-7BB0519FEEA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BB84-D525-4EED-AB99-1D81894CA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0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FF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AE6FAE0D-2802-4CDD-AA79-D6AF2487C3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4F3279F9-7358-4BA6-B949-62DFD50A05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8E2AC1F8-1748-4340-A898-DF33D13838D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ADADAD"/>
                </a:solidFill>
              </a:defRPr>
            </a:lvl1pPr>
          </a:lstStyle>
          <a:p>
            <a:fld id="{FABC002A-BBEF-4C8F-BB6F-0CFE41E674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chofdimes.org/pregnancy/foods-to-avoid-or-limit-during-pregnancy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opkinsmedicine.org/health/wellness-and-prevention/nutrition-during-pregnan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>
            <a:extLst>
              <a:ext uri="{FF2B5EF4-FFF2-40B4-BE49-F238E27FC236}">
                <a16:creationId xmlns:a16="http://schemas.microsoft.com/office/drawing/2014/main" id="{926E3E18-9FC8-4A14-A88D-52C2CD96BB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1150" y="0"/>
            <a:ext cx="8521700" cy="1017588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3400" b="1" dirty="0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  <a:t>Nutrition During Pregnancy</a:t>
            </a:r>
            <a:r>
              <a:rPr lang="en-US" altLang="en-US" sz="3400" b="1" dirty="0">
                <a:latin typeface="Caveat" charset="0"/>
                <a:cs typeface="Caveat" charset="0"/>
                <a:sym typeface="Caveat" charset="0"/>
              </a:rPr>
              <a:t> </a:t>
            </a:r>
            <a:br>
              <a:rPr lang="en-US" altLang="en-US" sz="3400" b="1" dirty="0">
                <a:latin typeface="Caveat" charset="0"/>
                <a:cs typeface="Caveat" charset="0"/>
                <a:sym typeface="Caveat" charset="0"/>
              </a:rPr>
            </a:br>
            <a:r>
              <a:rPr lang="en-US" altLang="en-US" sz="1200" dirty="0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  <a:t>By: </a:t>
            </a:r>
            <a:r>
              <a:rPr lang="en-US" altLang="en-US" sz="1200" dirty="0" err="1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  <a:t>Bre’asia</a:t>
            </a:r>
            <a:r>
              <a:rPr lang="en-US" altLang="en-US" sz="1200" dirty="0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  <a:t> Hackworth, Judith Sarinana, Reyna Sheehan, and Michelle Walsh </a:t>
            </a:r>
            <a:br>
              <a:rPr lang="en-US" altLang="en-US" sz="1200" dirty="0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</a:br>
            <a:r>
              <a:rPr lang="en-US" altLang="en-US" sz="900" b="1" dirty="0">
                <a:latin typeface="Caveat" charset="0"/>
                <a:cs typeface="Caveat" charset="0"/>
                <a:sym typeface="Caveat" charset="0"/>
              </a:rPr>
              <a:t/>
            </a:r>
            <a:br>
              <a:rPr lang="en-US" altLang="en-US" sz="900" b="1" dirty="0">
                <a:latin typeface="Caveat" charset="0"/>
                <a:cs typeface="Caveat" charset="0"/>
                <a:sym typeface="Caveat" charset="0"/>
              </a:rPr>
            </a:br>
            <a:r>
              <a:rPr lang="en-US" altLang="en-US" sz="1200" dirty="0">
                <a:solidFill>
                  <a:srgbClr val="073763"/>
                </a:solidFill>
                <a:latin typeface="Caveat" charset="0"/>
                <a:cs typeface="Caveat" charset="0"/>
                <a:sym typeface="Caveat" charset="0"/>
              </a:rPr>
              <a:t/>
            </a:r>
            <a:br>
              <a:rPr lang="en-US" altLang="en-US" sz="1200" dirty="0">
                <a:solidFill>
                  <a:srgbClr val="073763"/>
                </a:solidFill>
                <a:latin typeface="Caveat" charset="0"/>
                <a:cs typeface="Caveat" charset="0"/>
                <a:sym typeface="Caveat" charset="0"/>
              </a:rPr>
            </a:br>
            <a:r>
              <a:rPr lang="en-US" altLang="en-US" sz="3400" b="1" dirty="0">
                <a:latin typeface="Caveat" charset="0"/>
                <a:cs typeface="Caveat" charset="0"/>
                <a:sym typeface="Caveat" charset="0"/>
              </a:rPr>
              <a:t/>
            </a:r>
            <a:br>
              <a:rPr lang="en-US" altLang="en-US" sz="3400" b="1" dirty="0">
                <a:latin typeface="Caveat" charset="0"/>
                <a:cs typeface="Caveat" charset="0"/>
                <a:sym typeface="Caveat" charset="0"/>
              </a:rPr>
            </a:b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Google Shape;55;p13">
            <a:extLst>
              <a:ext uri="{FF2B5EF4-FFF2-40B4-BE49-F238E27FC236}">
                <a16:creationId xmlns:a16="http://schemas.microsoft.com/office/drawing/2014/main" id="{1A067939-54AA-44D2-A32D-0F97017415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0"/>
            <a:ext cx="11382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oogle Shape;56;p13">
            <a:extLst>
              <a:ext uri="{FF2B5EF4-FFF2-40B4-BE49-F238E27FC236}">
                <a16:creationId xmlns:a16="http://schemas.microsoft.com/office/drawing/2014/main" id="{796C43EA-0EC5-4444-9B00-B7C063EF03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0"/>
            <a:ext cx="113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Google Shape;57;p13">
            <a:extLst>
              <a:ext uri="{FF2B5EF4-FFF2-40B4-BE49-F238E27FC236}">
                <a16:creationId xmlns:a16="http://schemas.microsoft.com/office/drawing/2014/main" id="{29A8E008-BB03-4E37-A2A8-BFB1FC3B3C9C}"/>
              </a:ext>
            </a:extLst>
          </p:cNvPr>
          <p:cNvGraphicFramePr/>
          <p:nvPr/>
        </p:nvGraphicFramePr>
        <p:xfrm>
          <a:off x="0" y="1017588"/>
          <a:ext cx="9144000" cy="4251325"/>
        </p:xfrm>
        <a:graphic>
          <a:graphicData uri="http://schemas.openxmlformats.org/drawingml/2006/table">
            <a:tbl>
              <a:tblPr>
                <a:noFill/>
                <a:tableStyleId>{7E677CEE-3BDB-4F68-9F33-A1BCCC528798}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980000"/>
                          </a:solidFill>
                        </a:rPr>
                        <a:t>Vegetables</a:t>
                      </a:r>
                      <a:endParaRPr sz="1400" b="1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3-5 Servings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B45F06"/>
                          </a:solidFill>
                        </a:rPr>
                        <a:t>Fruits</a:t>
                      </a:r>
                      <a:endParaRPr sz="1400" b="1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2-4 Servings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BF9000"/>
                          </a:solidFill>
                        </a:rPr>
                        <a:t>Dairy</a:t>
                      </a:r>
                      <a:endParaRPr sz="1400" b="1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3-4 Servings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38761D"/>
                          </a:solidFill>
                        </a:rPr>
                        <a:t>Grains</a:t>
                      </a:r>
                      <a:endParaRPr sz="1400" b="1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9-11 Servings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1155CC"/>
                          </a:solidFill>
                        </a:rPr>
                        <a:t>Proteins</a:t>
                      </a:r>
                      <a:endParaRPr sz="1400" b="1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4 Servings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/>
                        <a:t>Fats</a:t>
                      </a:r>
                      <a:endParaRPr sz="14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sng"/>
                        <a:t>&lt; </a:t>
                      </a:r>
                      <a:r>
                        <a:rPr lang="en" sz="1400"/>
                        <a:t>4 Servings</a:t>
                      </a:r>
                      <a:endParaRPr sz="1400"/>
                    </a:p>
                  </a:txBody>
                  <a:tcPr marL="91425" marR="91425" marT="91441" marB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845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+Carrots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+Cooked Greens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+Pumpkin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+Spinach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+Sweet Potatoes</a:t>
                      </a:r>
                      <a:endParaRPr sz="140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980000"/>
                          </a:solidFill>
                        </a:rPr>
                        <a:t>+Red sweet peppers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+Apricots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+Bananas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+Cantaloupe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+Grapefruit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+Honeydew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+Mangoes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+Oranges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+Prunes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+Tomatoes</a:t>
                      </a:r>
                      <a:endParaRPr sz="14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45F06"/>
                          </a:solidFill>
                        </a:rPr>
                        <a:t>+Grapes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+Skim 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+1% milk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+Soymilk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+Low-fat yogurt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+Cottage cheese</a:t>
                      </a:r>
                      <a:endParaRPr sz="14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BF9000"/>
                          </a:solidFill>
                        </a:rPr>
                        <a:t>+Tofu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+Ready-to-eat cereal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+Cooked cereal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+Baked chips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+Whole wheat pasta or brown rice</a:t>
                      </a:r>
                      <a:endParaRPr sz="14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38761D"/>
                          </a:solidFill>
                        </a:rPr>
                        <a:t>+White potatoes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+Bean and peas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+Lean Beef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+Lamb and pork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+Nuts and seeds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+Poultry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+Salmon, trout, herring, sardines, and pollocks</a:t>
                      </a:r>
                      <a:endParaRPr sz="14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155CC"/>
                          </a:solidFill>
                        </a:rPr>
                        <a:t>+Eggs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+Peanut butter</a:t>
                      </a:r>
                      <a:endParaRPr sz="1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+Olive/Canola Oil</a:t>
                      </a:r>
                      <a:endParaRPr sz="1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+Avocado</a:t>
                      </a:r>
                      <a:endParaRPr sz="1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+Butter</a:t>
                      </a:r>
                      <a:endParaRPr sz="1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+Mayonnaise</a:t>
                      </a:r>
                      <a:endParaRPr sz="1400"/>
                    </a:p>
                  </a:txBody>
                  <a:tcPr marL="91425" marR="91425" marT="91441" marB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Benefits: </a:t>
                      </a:r>
                      <a:endParaRPr sz="120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Vitamin A &amp; Potassium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Benefits:</a:t>
                      </a:r>
                      <a:endParaRPr sz="12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Potassium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F9000"/>
                          </a:solidFill>
                        </a:rPr>
                        <a:t>Benefits:</a:t>
                      </a:r>
                      <a:endParaRPr sz="1200">
                        <a:solidFill>
                          <a:srgbClr val="BF9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F9000"/>
                          </a:solidFill>
                        </a:rPr>
                        <a:t>Calcium, Potassium, Vitamin A &amp; Vitamin D</a:t>
                      </a:r>
                      <a:r>
                        <a:rPr lang="en" sz="1400"/>
                        <a:t> </a:t>
                      </a: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Benefits: 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Iron &amp; Folic Acid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55CC"/>
                          </a:solidFill>
                        </a:rPr>
                        <a:t>Benefits: </a:t>
                      </a:r>
                      <a:endParaRPr sz="12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155CC"/>
                          </a:solidFill>
                        </a:rPr>
                        <a:t>Amino Acid</a:t>
                      </a:r>
                      <a:endParaRPr sz="1200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41" marB="91441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41" marB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31" name="Google Shape;58;p13">
            <a:extLst>
              <a:ext uri="{FF2B5EF4-FFF2-40B4-BE49-F238E27FC236}">
                <a16:creationId xmlns:a16="http://schemas.microsoft.com/office/drawing/2014/main" id="{8162CA34-1C68-4788-B68D-040F0206C5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49863" r="80128" b="40384"/>
          <a:stretch>
            <a:fillRect/>
          </a:stretch>
        </p:blipFill>
        <p:spPr bwMode="auto">
          <a:xfrm>
            <a:off x="614363" y="1633538"/>
            <a:ext cx="4841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Google Shape;59;p13">
            <a:extLst>
              <a:ext uri="{FF2B5EF4-FFF2-40B4-BE49-F238E27FC236}">
                <a16:creationId xmlns:a16="http://schemas.microsoft.com/office/drawing/2014/main" id="{EA960AAC-462B-473C-8DFE-F2246F51DC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50687" r="61697" b="40384"/>
          <a:stretch>
            <a:fillRect/>
          </a:stretch>
        </p:blipFill>
        <p:spPr bwMode="auto">
          <a:xfrm>
            <a:off x="2079625" y="1635125"/>
            <a:ext cx="484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Google Shape;60;p13">
            <a:extLst>
              <a:ext uri="{FF2B5EF4-FFF2-40B4-BE49-F238E27FC236}">
                <a16:creationId xmlns:a16="http://schemas.microsoft.com/office/drawing/2014/main" id="{9ADB5850-A018-4CD9-8FBF-2C94D77B8B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50412" r="43269" b="40247"/>
          <a:stretch>
            <a:fillRect/>
          </a:stretch>
        </p:blipFill>
        <p:spPr bwMode="auto">
          <a:xfrm>
            <a:off x="3556000" y="1624013"/>
            <a:ext cx="48418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Google Shape;61;p13">
            <a:extLst>
              <a:ext uri="{FF2B5EF4-FFF2-40B4-BE49-F238E27FC236}">
                <a16:creationId xmlns:a16="http://schemas.microsoft.com/office/drawing/2014/main" id="{1B7E3C79-F7E9-482D-AF57-1BDE62965B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1" t="50131" r="23904" b="40247"/>
          <a:stretch>
            <a:fillRect/>
          </a:stretch>
        </p:blipFill>
        <p:spPr bwMode="auto">
          <a:xfrm>
            <a:off x="5118100" y="1606550"/>
            <a:ext cx="48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Google Shape;62;p13">
            <a:extLst>
              <a:ext uri="{FF2B5EF4-FFF2-40B4-BE49-F238E27FC236}">
                <a16:creationId xmlns:a16="http://schemas.microsoft.com/office/drawing/2014/main" id="{7F5C140D-5ADA-4E0B-9569-9A6503DCF4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7" t="50131" r="5737" b="40247"/>
          <a:stretch>
            <a:fillRect/>
          </a:stretch>
        </p:blipFill>
        <p:spPr bwMode="auto">
          <a:xfrm>
            <a:off x="6678613" y="1620838"/>
            <a:ext cx="4270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Google Shape;63;p13">
            <a:extLst>
              <a:ext uri="{FF2B5EF4-FFF2-40B4-BE49-F238E27FC236}">
                <a16:creationId xmlns:a16="http://schemas.microsoft.com/office/drawing/2014/main" id="{BB17B66F-EEBF-4366-A169-C1B05518FA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597025"/>
            <a:ext cx="482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ing">
            <a:hlinkClick r:id="" action="ppaction://media"/>
            <a:extLst>
              <a:ext uri="{FF2B5EF4-FFF2-40B4-BE49-F238E27FC236}">
                <a16:creationId xmlns:a16="http://schemas.microsoft.com/office/drawing/2014/main" id="{B2BE730C-28C4-4BFE-BE9D-0AAC7DA5E5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70081" y="412591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9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14" objId="3"/>
        <p14:stopEvt time="89107" objId="3"/>
        <p14:playEvt time="89109" objId="3"/>
        <p14:stopEvt time="89443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2857EF45-AE40-4696-BC2B-7771B1BFF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209550"/>
            <a:ext cx="4000500" cy="4359275"/>
          </a:xfrm>
        </p:spPr>
        <p:txBody>
          <a:bodyPr/>
          <a:lstStyle/>
          <a:p>
            <a:pPr marL="0" indent="0" eaLnBrk="1" fontAlgn="auto" hangingPunct="1">
              <a:lnSpc>
                <a:spcPct val="115000"/>
              </a:lnSpc>
              <a:buClr>
                <a:schemeClr val="lt2"/>
              </a:buClr>
              <a:buFont typeface="Arial"/>
              <a:buNone/>
              <a:defRPr/>
            </a:pPr>
            <a:r>
              <a:rPr lang="en" sz="3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What should be limited?</a:t>
            </a:r>
            <a:endParaRPr>
              <a:solidFill>
                <a:srgbClr val="B45F06"/>
              </a:solidFill>
              <a:sym typeface="Arial"/>
            </a:endParaRPr>
          </a:p>
          <a:p>
            <a:pPr eaLnBrk="1" fontAlgn="auto" hangingPunct="1">
              <a:lnSpc>
                <a:spcPct val="115000"/>
              </a:lnSpc>
              <a:spcBef>
                <a:spcPts val="1600"/>
              </a:spcBef>
              <a:buClr>
                <a:srgbClr val="0B5394"/>
              </a:buClr>
              <a:buFont typeface="Arial"/>
              <a:buChar char="●"/>
              <a:defRPr/>
            </a:pPr>
            <a:r>
              <a:rPr lang="en">
                <a:solidFill>
                  <a:srgbClr val="0B5394"/>
                </a:solidFill>
                <a:sym typeface="Arial"/>
              </a:rPr>
              <a:t>Seafood containing mercury</a:t>
            </a:r>
            <a:endParaRPr>
              <a:solidFill>
                <a:srgbClr val="0B5394"/>
              </a:solidFill>
              <a:sym typeface="Arial"/>
            </a:endParaRPr>
          </a:p>
          <a:p>
            <a:pPr lvl="1" indent="-317500" eaLnBrk="1" fontAlgn="auto" hangingPunct="1">
              <a:lnSpc>
                <a:spcPct val="115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Arial"/>
              <a:buChar char="○"/>
              <a:defRPr/>
            </a:pPr>
            <a:r>
              <a:rPr lang="en" sz="1400">
                <a:solidFill>
                  <a:srgbClr val="0B5394"/>
                </a:solidFill>
                <a:sym typeface="Arial"/>
              </a:rPr>
              <a:t>Limit to less than 12 ounces per week</a:t>
            </a:r>
            <a:endParaRPr sz="1400">
              <a:solidFill>
                <a:srgbClr val="0B5394"/>
              </a:solidFill>
              <a:sym typeface="Arial"/>
            </a:endParaRPr>
          </a:p>
          <a:p>
            <a:pPr eaLnBrk="1" fontAlgn="auto" hangingPunct="1">
              <a:lnSpc>
                <a:spcPct val="115000"/>
              </a:lnSpc>
              <a:buClr>
                <a:srgbClr val="0B5394"/>
              </a:buClr>
              <a:buFont typeface="Arial"/>
              <a:buChar char="●"/>
              <a:defRPr/>
            </a:pPr>
            <a:r>
              <a:rPr lang="en">
                <a:solidFill>
                  <a:srgbClr val="0B5394"/>
                </a:solidFill>
                <a:sym typeface="Arial"/>
              </a:rPr>
              <a:t> Caffeine </a:t>
            </a:r>
            <a:endParaRPr>
              <a:solidFill>
                <a:srgbClr val="0B5394"/>
              </a:solidFill>
              <a:sym typeface="Arial"/>
            </a:endParaRPr>
          </a:p>
          <a:p>
            <a:pPr lvl="1" indent="-317500" eaLnBrk="1" fontAlgn="auto" hangingPunct="1">
              <a:lnSpc>
                <a:spcPct val="115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Arial"/>
              <a:buChar char="○"/>
              <a:defRPr/>
            </a:pPr>
            <a:r>
              <a:rPr lang="en" sz="1400">
                <a:solidFill>
                  <a:srgbClr val="0B5394"/>
                </a:solidFill>
                <a:sym typeface="Arial"/>
              </a:rPr>
              <a:t>Limit the caffeine you get each day to less than 200 milligrams</a:t>
            </a:r>
            <a:endParaRPr sz="1400">
              <a:solidFill>
                <a:srgbClr val="0B5394"/>
              </a:solidFill>
              <a:sym typeface="Arial"/>
            </a:endParaRPr>
          </a:p>
          <a:p>
            <a:pPr lvl="1" indent="-317500" eaLnBrk="1" fontAlgn="auto" hangingPunct="1">
              <a:lnSpc>
                <a:spcPct val="115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Arial"/>
              <a:buChar char="○"/>
              <a:defRPr/>
            </a:pPr>
            <a:r>
              <a:rPr lang="en" sz="1400">
                <a:solidFill>
                  <a:srgbClr val="0B5394"/>
                </a:solidFill>
                <a:sym typeface="Arial"/>
              </a:rPr>
              <a:t>Caffeine is commonly found in coffee, tea, energy drinks, chocolate, soda and some over-the-counter medicine</a:t>
            </a:r>
            <a:endParaRPr sz="1400">
              <a:solidFill>
                <a:srgbClr val="0B5394"/>
              </a:solidFill>
              <a:sym typeface="Arial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Font typeface="Arial"/>
              <a:buNone/>
              <a:defRPr/>
            </a:pPr>
            <a:r>
              <a:rPr lang="en">
                <a:solidFill>
                  <a:schemeClr val="lt2"/>
                </a:solidFill>
                <a:sym typeface="Arial"/>
              </a:rPr>
              <a:t> </a:t>
            </a:r>
            <a:endParaRPr>
              <a:solidFill>
                <a:schemeClr val="lt2"/>
              </a:solidFill>
              <a:sym typeface="Arial"/>
            </a:endParaRPr>
          </a:p>
        </p:txBody>
      </p: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5018CB95-2A8A-42D6-9B29-64183E0FA2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350" y="209550"/>
            <a:ext cx="4000500" cy="4230688"/>
          </a:xfrm>
        </p:spPr>
        <p:txBody>
          <a:bodyPr/>
          <a:lstStyle/>
          <a:p>
            <a:pPr marL="0" indent="0" eaLnBrk="1" fontAlgn="auto" hangingPunct="1">
              <a:lnSpc>
                <a:spcPct val="115000"/>
              </a:lnSpc>
              <a:buClr>
                <a:schemeClr val="lt2"/>
              </a:buClr>
              <a:buFont typeface="Arial"/>
              <a:buNone/>
              <a:defRPr/>
            </a:pPr>
            <a:r>
              <a:rPr lang="en" sz="3200" dirty="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What should be avoided?</a:t>
            </a:r>
            <a:endParaRPr sz="3200" dirty="0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04800" eaLnBrk="1" fontAlgn="auto" hangingPunct="1">
              <a:lnSpc>
                <a:spcPct val="115000"/>
              </a:lnSpc>
              <a:spcBef>
                <a:spcPts val="1600"/>
              </a:spcBef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Raw or undercooked meats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indent="-304800" eaLnBrk="1" fontAlgn="auto" hangingPunct="1">
              <a:lnSpc>
                <a:spcPct val="115000"/>
              </a:lnSpc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Raw fish, especially shellfish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indent="-304800" eaLnBrk="1" fontAlgn="auto" hangingPunct="1">
              <a:lnSpc>
                <a:spcPct val="115000"/>
              </a:lnSpc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Raw/lightly cooked eggs or foods made with them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lvl="1" eaLnBrk="1" fontAlgn="auto" hangingPunct="1">
              <a:lnSpc>
                <a:spcPct val="115000"/>
              </a:lnSpc>
              <a:spcBef>
                <a:spcPts val="0"/>
              </a:spcBef>
              <a:buClr>
                <a:srgbClr val="0B5394"/>
              </a:buClr>
              <a:buFont typeface="Arial"/>
              <a:buChar char="○"/>
              <a:defRPr/>
            </a:pPr>
            <a:r>
              <a:rPr lang="en" dirty="0">
                <a:solidFill>
                  <a:srgbClr val="0B5394"/>
                </a:solidFill>
                <a:sym typeface="Arial"/>
              </a:rPr>
              <a:t>This can include cookie dough, Caesar salad dressings, eggnog or certain sauces like hollandaise.</a:t>
            </a:r>
            <a:endParaRPr dirty="0">
              <a:solidFill>
                <a:srgbClr val="0B5394"/>
              </a:solidFill>
              <a:sym typeface="Arial"/>
            </a:endParaRPr>
          </a:p>
          <a:p>
            <a:pPr indent="-304800" eaLnBrk="1" fontAlgn="auto" hangingPunct="1">
              <a:lnSpc>
                <a:spcPct val="115000"/>
              </a:lnSpc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Unpasteurized milk and foods made with unpasteurized milk 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indent="-304800" eaLnBrk="1" fontAlgn="auto" hangingPunct="1">
              <a:lnSpc>
                <a:spcPct val="115000"/>
              </a:lnSpc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Alcohol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indent="-304800" eaLnBrk="1" fontAlgn="auto" hangingPunct="1">
              <a:lnSpc>
                <a:spcPct val="115000"/>
              </a:lnSpc>
              <a:buClr>
                <a:srgbClr val="0B5394"/>
              </a:buClr>
              <a:buSzPts val="1200"/>
              <a:buFont typeface="Arial"/>
              <a:buChar char="●"/>
              <a:defRPr/>
            </a:pPr>
            <a:r>
              <a:rPr lang="en" sz="1200" dirty="0">
                <a:solidFill>
                  <a:srgbClr val="0B5394"/>
                </a:solidFill>
                <a:sym typeface="Arial"/>
              </a:rPr>
              <a:t>Non Food items, like clay, starch, paraffin or coffee grounds. </a:t>
            </a:r>
            <a:endParaRPr sz="1200" dirty="0">
              <a:solidFill>
                <a:srgbClr val="0B5394"/>
              </a:solidFill>
              <a:sym typeface="Arial"/>
            </a:endParaRPr>
          </a:p>
          <a:p>
            <a:pPr lvl="1" eaLnBrk="1" fontAlgn="auto" hangingPunct="1">
              <a:lnSpc>
                <a:spcPct val="115000"/>
              </a:lnSpc>
              <a:spcBef>
                <a:spcPts val="0"/>
              </a:spcBef>
              <a:buClr>
                <a:srgbClr val="0B5394"/>
              </a:buClr>
              <a:buFont typeface="Arial"/>
              <a:buChar char="○"/>
              <a:defRPr/>
            </a:pPr>
            <a:r>
              <a:rPr lang="en" dirty="0">
                <a:solidFill>
                  <a:srgbClr val="0B5394"/>
                </a:solidFill>
                <a:sym typeface="Arial"/>
              </a:rPr>
              <a:t>Tell your provider if you crave anything like this that’s not food.</a:t>
            </a:r>
            <a:endParaRPr dirty="0">
              <a:solidFill>
                <a:srgbClr val="0B5394"/>
              </a:solidFill>
              <a:sym typeface="Arial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Font typeface="Arial"/>
              <a:buNone/>
              <a:defRPr/>
            </a:pPr>
            <a:endParaRPr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6148" name="Google Shape;70;p14">
            <a:extLst>
              <a:ext uri="{FF2B5EF4-FFF2-40B4-BE49-F238E27FC236}">
                <a16:creationId xmlns:a16="http://schemas.microsoft.com/office/drawing/2014/main" id="{C8B1DE12-EA8D-447F-8BBB-CCF54F0F62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459163"/>
            <a:ext cx="18669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oogle Shape;71;p14">
            <a:extLst>
              <a:ext uri="{FF2B5EF4-FFF2-40B4-BE49-F238E27FC236}">
                <a16:creationId xmlns:a16="http://schemas.microsoft.com/office/drawing/2014/main" id="{9DD6FA71-A4E0-4551-9F0A-FCB1BA7E6B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59163"/>
            <a:ext cx="23495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ing (2)">
            <a:hlinkClick r:id="" action="ppaction://media"/>
            <a:extLst>
              <a:ext uri="{FF2B5EF4-FFF2-40B4-BE49-F238E27FC236}">
                <a16:creationId xmlns:a16="http://schemas.microsoft.com/office/drawing/2014/main" id="{AB930FBE-A0D7-4C43-9CF1-E82B15F4BF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2600" y="393461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5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58" objId="3"/>
        <p14:stopEvt time="34849" objId="3"/>
        <p14:playEvt time="34850" objId="3"/>
        <p14:stopEvt time="35173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6;p15">
            <a:extLst>
              <a:ext uri="{FF2B5EF4-FFF2-40B4-BE49-F238E27FC236}">
                <a16:creationId xmlns:a16="http://schemas.microsoft.com/office/drawing/2014/main" id="{6C5A5B16-4E59-46D6-A77C-9543B2488C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-US" altLang="en-US" sz="3400">
                <a:solidFill>
                  <a:srgbClr val="0B5394"/>
                </a:solidFill>
                <a:latin typeface="Caveat" charset="0"/>
                <a:cs typeface="Caveat" charset="0"/>
                <a:sym typeface="Caveat" charset="0"/>
              </a:rPr>
              <a:t>Why you should eat healthy during pregnancy? </a:t>
            </a: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5">
            <a:extLst>
              <a:ext uri="{FF2B5EF4-FFF2-40B4-BE49-F238E27FC236}">
                <a16:creationId xmlns:a16="http://schemas.microsoft.com/office/drawing/2014/main" id="{B86F682B-995F-4374-A786-6CAFD2D7D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1163" y="1276350"/>
            <a:ext cx="4048125" cy="2305050"/>
          </a:xfrm>
        </p:spPr>
        <p:txBody>
          <a:bodyPr/>
          <a:lstStyle/>
          <a:p>
            <a:pPr indent="0" eaLnBrk="1" fontAlgn="auto" hangingPunct="1">
              <a:lnSpc>
                <a:spcPct val="200000"/>
              </a:lnSpc>
              <a:buClr>
                <a:schemeClr val="lt2"/>
              </a:buClr>
              <a:buFont typeface="Arial"/>
              <a:buNone/>
              <a:defRPr/>
            </a:pPr>
            <a:r>
              <a:rPr lang="en" sz="1500" b="1" u="sng" dirty="0">
                <a:solidFill>
                  <a:srgbClr val="1C4587"/>
                </a:solidFill>
                <a:sym typeface="Arial"/>
              </a:rPr>
              <a:t>For the Mother:</a:t>
            </a:r>
            <a:r>
              <a:rPr lang="en" dirty="0">
                <a:solidFill>
                  <a:srgbClr val="1C4587"/>
                </a:solidFill>
                <a:sym typeface="Arial"/>
              </a:rPr>
              <a:t> </a:t>
            </a:r>
            <a:endParaRPr dirty="0">
              <a:solidFill>
                <a:srgbClr val="1C4587"/>
              </a:solidFill>
              <a:sym typeface="Arial"/>
            </a:endParaRPr>
          </a:p>
          <a:p>
            <a:pPr eaLnBrk="1" fontAlgn="auto" hangingPunct="1">
              <a:lnSpc>
                <a:spcPct val="200000"/>
              </a:lnSpc>
              <a:spcBef>
                <a:spcPts val="1200"/>
              </a:spcBef>
              <a:buClr>
                <a:srgbClr val="1C4587"/>
              </a:buClr>
              <a:buFont typeface="Arial"/>
              <a:buChar char="●"/>
              <a:defRPr/>
            </a:pPr>
            <a:r>
              <a:rPr lang="en" dirty="0">
                <a:solidFill>
                  <a:srgbClr val="1C4587"/>
                </a:solidFill>
                <a:sym typeface="Arial"/>
              </a:rPr>
              <a:t>Appropriate weight gain for the mother</a:t>
            </a:r>
            <a:endParaRPr dirty="0">
              <a:solidFill>
                <a:srgbClr val="1C4587"/>
              </a:solidFill>
              <a:sym typeface="Arial"/>
            </a:endParaRPr>
          </a:p>
          <a:p>
            <a:pPr eaLnBrk="1" fontAlgn="auto" hangingPunct="1">
              <a:lnSpc>
                <a:spcPct val="200000"/>
              </a:lnSpc>
              <a:buClr>
                <a:srgbClr val="1C4587"/>
              </a:buClr>
              <a:buFont typeface="Arial"/>
              <a:buChar char="●"/>
              <a:defRPr/>
            </a:pPr>
            <a:r>
              <a:rPr lang="en" dirty="0">
                <a:solidFill>
                  <a:srgbClr val="1C4587"/>
                </a:solidFill>
                <a:sym typeface="Arial"/>
              </a:rPr>
              <a:t>Can reduce pregnancy symptoms such as fatigue and morning-sickness </a:t>
            </a:r>
            <a:endParaRPr dirty="0">
              <a:solidFill>
                <a:srgbClr val="1C4587"/>
              </a:solidFill>
              <a:sym typeface="Arial"/>
            </a:endParaRPr>
          </a:p>
          <a:p>
            <a:pPr eaLnBrk="1" fontAlgn="auto" hangingPunct="1">
              <a:lnSpc>
                <a:spcPct val="200000"/>
              </a:lnSpc>
              <a:buClr>
                <a:srgbClr val="1C4587"/>
              </a:buClr>
              <a:buFont typeface="Arial"/>
              <a:buChar char="●"/>
              <a:defRPr/>
            </a:pPr>
            <a:r>
              <a:rPr lang="en" dirty="0">
                <a:solidFill>
                  <a:srgbClr val="1C4587"/>
                </a:solidFill>
                <a:sym typeface="Arial"/>
              </a:rPr>
              <a:t>Reduces risk  of anemia </a:t>
            </a:r>
            <a:endParaRPr dirty="0">
              <a:solidFill>
                <a:srgbClr val="1C4587"/>
              </a:solidFill>
              <a:sym typeface="Arial"/>
            </a:endParaRPr>
          </a:p>
          <a:p>
            <a:pPr marL="0" indent="0" eaLnBrk="1" fontAlgn="auto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lt2"/>
              </a:buClr>
              <a:buFont typeface="Arial"/>
              <a:buNone/>
              <a:defRPr/>
            </a:pPr>
            <a:endParaRPr dirty="0">
              <a:solidFill>
                <a:srgbClr val="1C4587"/>
              </a:solidFill>
              <a:sym typeface="Arial"/>
            </a:endParaRPr>
          </a:p>
        </p:txBody>
      </p:sp>
      <p:pic>
        <p:nvPicPr>
          <p:cNvPr id="8196" name="Google Shape;78;p15" descr="Image result for pregnant cartoon ">
            <a:extLst>
              <a:ext uri="{FF2B5EF4-FFF2-40B4-BE49-F238E27FC236}">
                <a16:creationId xmlns:a16="http://schemas.microsoft.com/office/drawing/2014/main" id="{E41C77FA-146E-4B52-BC8B-F3DFD76B32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141663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Google Shape;79;p15">
            <a:extLst>
              <a:ext uri="{FF2B5EF4-FFF2-40B4-BE49-F238E27FC236}">
                <a16:creationId xmlns:a16="http://schemas.microsoft.com/office/drawing/2014/main" id="{266C58EA-9DB7-4F8B-AE5D-F282B1185942}"/>
              </a:ext>
            </a:extLst>
          </p:cNvPr>
          <p:cNvSpPr txBox="1"/>
          <p:nvPr/>
        </p:nvSpPr>
        <p:spPr>
          <a:xfrm>
            <a:off x="4748213" y="1381125"/>
            <a:ext cx="3689350" cy="17605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500" b="1" kern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For the Baby:</a:t>
            </a:r>
            <a:endParaRPr sz="1500" b="1" kern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/>
            </a:pPr>
            <a:r>
              <a:rPr lang="en" kern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Healthy Birth Weight</a:t>
            </a:r>
            <a:endParaRPr kern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/>
            </a:pPr>
            <a:r>
              <a:rPr lang="en" kern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Reduced risk of birth defects </a:t>
            </a:r>
            <a:endParaRPr kern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Arial"/>
              <a:buChar char="●"/>
              <a:defRPr/>
            </a:pPr>
            <a:r>
              <a:rPr lang="en" kern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Good fetal brain development </a:t>
            </a:r>
            <a:endParaRPr kern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Recording (3)">
            <a:hlinkClick r:id="" action="ppaction://media"/>
            <a:extLst>
              <a:ext uri="{FF2B5EF4-FFF2-40B4-BE49-F238E27FC236}">
                <a16:creationId xmlns:a16="http://schemas.microsoft.com/office/drawing/2014/main" id="{4C81F026-4942-4979-B2B3-11717D233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9060" y="399891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17" objId="3"/>
        <p14:stopEvt time="29063" objId="3"/>
        <p14:playEvt time="29830" objId="3"/>
        <p14:stopEvt time="30266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84;p16">
            <a:extLst>
              <a:ext uri="{FF2B5EF4-FFF2-40B4-BE49-F238E27FC236}">
                <a16:creationId xmlns:a16="http://schemas.microsoft.com/office/drawing/2014/main" id="{A12E2CB7-4C6F-4802-AC37-E8F8A9FEBF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2800">
                <a:solidFill>
                  <a:srgbClr val="0B53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47CF9650-6463-46D7-A227-3500B6105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914400" indent="0" eaLnBrk="1" fontAlgn="auto" hangingPunct="1">
              <a:lnSpc>
                <a:spcPct val="115000"/>
              </a:lnSpc>
              <a:buClr>
                <a:schemeClr val="lt2"/>
              </a:buClr>
              <a:buFont typeface="Arial"/>
              <a:buNone/>
              <a:defRPr/>
            </a:pPr>
            <a:endParaRPr sz="1800">
              <a:solidFill>
                <a:srgbClr val="0B5394"/>
              </a:solidFill>
              <a:sym typeface="Arial"/>
            </a:endParaRPr>
          </a:p>
          <a:p>
            <a:pPr lvl="1" eaLnBrk="1" fontAlgn="auto" hangingPunct="1">
              <a:lnSpc>
                <a:spcPct val="115000"/>
              </a:lnSpc>
              <a:spcBef>
                <a:spcPts val="1200"/>
              </a:spcBef>
              <a:buClr>
                <a:srgbClr val="0B5394"/>
              </a:buClr>
              <a:buFont typeface="Arial"/>
              <a:buChar char="○"/>
              <a:defRPr/>
            </a:pPr>
            <a:r>
              <a:rPr lang="en">
                <a:solidFill>
                  <a:srgbClr val="0B5394"/>
                </a:solidFill>
                <a:sym typeface="Arial"/>
              </a:rPr>
              <a:t>Foods to avoid or limit during pregnancy. (2020, March). Retrieved November 05, 2020, from               </a:t>
            </a:r>
            <a:endParaRPr>
              <a:solidFill>
                <a:srgbClr val="0B5394"/>
              </a:solidFill>
              <a:sym typeface="Arial"/>
            </a:endParaRPr>
          </a:p>
          <a:p>
            <a:pPr marL="1371600" indent="0" eaLnBrk="1" fontAlgn="auto" hangingPunct="1">
              <a:lnSpc>
                <a:spcPct val="11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pPr>
            <a:r>
              <a:rPr lang="en" u="sng">
                <a:solidFill>
                  <a:srgbClr val="0B5394"/>
                </a:solidFill>
                <a:sym typeface="Arial"/>
                <a:hlinkClick r:id="rId3"/>
              </a:rPr>
              <a:t>https://www.marchofdimes.org/pregnancy/foods-to-avoid-or-limit-during-pregnancy.aspx</a:t>
            </a:r>
            <a:r>
              <a:rPr lang="en">
                <a:solidFill>
                  <a:srgbClr val="0B5394"/>
                </a:solidFill>
                <a:sym typeface="Arial"/>
              </a:rPr>
              <a:t>.</a:t>
            </a:r>
            <a:endParaRPr>
              <a:solidFill>
                <a:srgbClr val="0B5394"/>
              </a:solidFill>
              <a:sym typeface="Arial"/>
            </a:endParaRPr>
          </a:p>
          <a:p>
            <a:pPr lvl="1" eaLnBrk="1" fontAlgn="auto" hangingPunct="1">
              <a:lnSpc>
                <a:spcPct val="115000"/>
              </a:lnSpc>
              <a:spcBef>
                <a:spcPts val="1200"/>
              </a:spcBef>
              <a:buClr>
                <a:srgbClr val="0B5394"/>
              </a:buClr>
              <a:buFont typeface="Arial"/>
              <a:buChar char="○"/>
              <a:defRPr/>
            </a:pPr>
            <a:r>
              <a:rPr lang="en">
                <a:solidFill>
                  <a:srgbClr val="0B5394"/>
                </a:solidFill>
                <a:sym typeface="Arial"/>
              </a:rPr>
              <a:t>Nutrition During Pregnancy. (n.d.). Retrieved November 05, 2020, from </a:t>
            </a:r>
            <a:endParaRPr>
              <a:solidFill>
                <a:srgbClr val="0B5394"/>
              </a:solidFill>
              <a:sym typeface="Arial"/>
            </a:endParaRPr>
          </a:p>
          <a:p>
            <a:pPr marL="1371600" indent="0" eaLnBrk="1" fontAlgn="auto" hangingPunct="1">
              <a:lnSpc>
                <a:spcPct val="11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pPr>
            <a:r>
              <a:rPr lang="en" u="sng">
                <a:solidFill>
                  <a:srgbClr val="0B5394"/>
                </a:solidFill>
                <a:sym typeface="Arial"/>
                <a:hlinkClick r:id="rId4"/>
              </a:rPr>
              <a:t>https://www.hopkinsmedicine.org/health/wellness-and-prevention/nutrition-during-pregnancy</a:t>
            </a:r>
            <a:endParaRPr>
              <a:solidFill>
                <a:srgbClr val="0B5394"/>
              </a:solidFill>
              <a:sym typeface="Arial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lt2"/>
              </a:buClr>
              <a:buFont typeface="Arial"/>
              <a:buNone/>
              <a:defRPr/>
            </a:pPr>
            <a:endParaRPr sz="1800">
              <a:solidFill>
                <a:schemeClr val="lt2"/>
              </a:solidFill>
              <a:sym typeface="Arial"/>
            </a:endParaRPr>
          </a:p>
        </p:txBody>
      </p:sp>
    </p:spTree>
  </p:cSld>
  <p:clrMapOvr>
    <a:masterClrMapping/>
  </p:clrMapOvr>
  <p:transition spd="slow" advTm="360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trtion Presentation  (1)" id="{BAD63DF0-90EA-478B-B111-7B57D77D3C2E}" vid="{945C15BE-13D0-49E2-9CBD-B869C51769E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280B3868B28478E2515CD4C0E7398" ma:contentTypeVersion="0" ma:contentTypeDescription="Create a new document." ma:contentTypeScope="" ma:versionID="d265a112d2e176d883a24c6711da75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d23faa1ae6013004dcebb2f3d44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06A2C-01D6-421A-BE52-1B81B0ADFFF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9754449-0CA0-4E6D-8429-31AFEA27B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175F-A216-4B3B-A556-2DA5A921B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456</Words>
  <Application>Microsoft Office PowerPoint</Application>
  <PresentationFormat>On-screen Show (16:9)</PresentationFormat>
  <Paragraphs>97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Caveat</vt:lpstr>
      <vt:lpstr>Arial</vt:lpstr>
      <vt:lpstr>Simple Dark</vt:lpstr>
      <vt:lpstr>Nutrition During Pregnancy  By: Bre’asia Hackworth, Judith Sarinana, Reyna Sheehan, and Michelle Walsh     </vt:lpstr>
      <vt:lpstr>PowerPoint Presentation</vt:lpstr>
      <vt:lpstr>Why you should eat healthy during pregnancy?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During Pregnancy  By: Bre’asia Hackworth, Judith Sarinana, Reyna Sheehan, and Michelle Walsh</dc:title>
  <dc:creator>Judith Sarinana</dc:creator>
  <cp:lastModifiedBy>Mikken Canham</cp:lastModifiedBy>
  <cp:revision>5</cp:revision>
  <dcterms:modified xsi:type="dcterms:W3CDTF">2020-11-18T14:16:34Z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0x0101006AD280B3868B28478E2515CD4C0E7398</vt:lpwstr>
  </property>
</Properties>
</file>